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6/23/2021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6/23/2021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IN" sz="3200" dirty="0">
                <a:solidFill>
                  <a:schemeClr val="tx1">
                    <a:lumMod val="95000"/>
                  </a:schemeClr>
                </a:solidFill>
                <a:effectLst/>
                <a:latin typeface="Adobe Fan Heiti Std B" panose="020B0700000000000000" pitchFamily="34" charset="-128"/>
                <a:ea typeface="Calibri" panose="020F0502020204030204" pitchFamily="34" charset="0"/>
                <a:cs typeface="Times New Roman" panose="02020603050405020304" pitchFamily="18" charset="0"/>
              </a:rPr>
              <a:t>EMPLOYEE ATTENDENCE MONITORING SYSTEM</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IN" dirty="0">
                <a:solidFill>
                  <a:srgbClr val="5792BA"/>
                </a:solidFill>
              </a:rPr>
              <a:t>B</a:t>
            </a:r>
            <a:r>
              <a:rPr lang="en-US" dirty="0">
                <a:solidFill>
                  <a:srgbClr val="5792BA"/>
                </a:solidFill>
              </a:rPr>
              <a:t>ATCH-23</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E6C952-FC98-4046-B232-9D4B311FCE81}"/>
              </a:ext>
            </a:extLst>
          </p:cNvPr>
          <p:cNvSpPr>
            <a:spLocks noGrp="1"/>
          </p:cNvSpPr>
          <p:nvPr>
            <p:ph type="title"/>
          </p:nvPr>
        </p:nvSpPr>
        <p:spPr>
          <a:xfrm>
            <a:off x="913795" y="965196"/>
            <a:ext cx="3153952" cy="1329769"/>
          </a:xfrm>
        </p:spPr>
        <p:txBody>
          <a:bodyPr>
            <a:normAutofit/>
          </a:bodyPr>
          <a:lstStyle/>
          <a:p>
            <a:pPr algn="l"/>
            <a:r>
              <a:rPr lang="en-IN" sz="2800"/>
              <a:t>Module Description</a:t>
            </a:r>
            <a:endParaRPr lang="en-US" sz="2800"/>
          </a:p>
        </p:txBody>
      </p:sp>
      <p:sp>
        <p:nvSpPr>
          <p:cNvPr id="3" name="Content Placeholder 2">
            <a:extLst>
              <a:ext uri="{FF2B5EF4-FFF2-40B4-BE49-F238E27FC236}">
                <a16:creationId xmlns:a16="http://schemas.microsoft.com/office/drawing/2014/main" id="{4FC2B148-10DD-48E6-B9BD-275E43840DA5}"/>
              </a:ext>
            </a:extLst>
          </p:cNvPr>
          <p:cNvSpPr>
            <a:spLocks noGrp="1"/>
          </p:cNvSpPr>
          <p:nvPr>
            <p:ph idx="1"/>
          </p:nvPr>
        </p:nvSpPr>
        <p:spPr>
          <a:xfrm>
            <a:off x="913796" y="2450353"/>
            <a:ext cx="3153952" cy="3340847"/>
          </a:xfrm>
        </p:spPr>
        <p:txBody>
          <a:bodyPr>
            <a:normAutofit/>
          </a:bodyPr>
          <a:lstStyle/>
          <a:p>
            <a:pPr marL="36900" indent="0">
              <a:buNone/>
            </a:pPr>
            <a:r>
              <a:rPr lang="en-IN" sz="1800" dirty="0"/>
              <a:t>4. Show Faculty:</a:t>
            </a:r>
          </a:p>
          <a:p>
            <a:pPr marL="36900" indent="0">
              <a:buNone/>
            </a:pPr>
            <a:r>
              <a:rPr lang="en-IN" sz="1800" dirty="0"/>
              <a:t>It will show attendance of added faculty.</a:t>
            </a:r>
          </a:p>
          <a:p>
            <a:pPr marL="36900" indent="0">
              <a:buNone/>
            </a:pPr>
            <a:endParaRPr lang="en-US" sz="1800" dirty="0"/>
          </a:p>
        </p:txBody>
      </p:sp>
      <p:sp>
        <p:nvSpPr>
          <p:cNvPr id="11" name="Rectangle 10">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13D10FC-9C1B-4FD2-81F7-3250D928D6F2}"/>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5120640" y="1759576"/>
            <a:ext cx="5676236" cy="3192882"/>
          </a:xfrm>
          <a:prstGeom prst="rect">
            <a:avLst/>
          </a:prstGeom>
          <a:noFill/>
        </p:spPr>
      </p:pic>
    </p:spTree>
    <p:extLst>
      <p:ext uri="{BB962C8B-B14F-4D97-AF65-F5344CB8AC3E}">
        <p14:creationId xmlns:p14="http://schemas.microsoft.com/office/powerpoint/2010/main" val="3743392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33496-025B-4B84-A0E6-696085D4C728}"/>
              </a:ext>
            </a:extLst>
          </p:cNvPr>
          <p:cNvSpPr>
            <a:spLocks noGrp="1"/>
          </p:cNvSpPr>
          <p:nvPr>
            <p:ph type="title"/>
          </p:nvPr>
        </p:nvSpPr>
        <p:spPr/>
        <p:txBody>
          <a:bodyPr/>
          <a:lstStyle/>
          <a:p>
            <a:r>
              <a:rPr lang="en-IN" dirty="0"/>
              <a:t>Testing Approaches</a:t>
            </a:r>
            <a:endParaRPr lang="en-US" dirty="0"/>
          </a:p>
        </p:txBody>
      </p:sp>
      <p:pic>
        <p:nvPicPr>
          <p:cNvPr id="4" name="Content Placeholder 3">
            <a:extLst>
              <a:ext uri="{FF2B5EF4-FFF2-40B4-BE49-F238E27FC236}">
                <a16:creationId xmlns:a16="http://schemas.microsoft.com/office/drawing/2014/main" id="{CDE659FF-AE83-4DEF-BC89-37B00EABBFCF}"/>
              </a:ext>
            </a:extLst>
          </p:cNvPr>
          <p:cNvPicPr>
            <a:picLocks noGrp="1"/>
          </p:cNvPicPr>
          <p:nvPr>
            <p:ph idx="1"/>
          </p:nvPr>
        </p:nvPicPr>
        <p:blipFill>
          <a:blip r:embed="rId2"/>
          <a:stretch>
            <a:fillRect/>
          </a:stretch>
        </p:blipFill>
        <p:spPr>
          <a:xfrm>
            <a:off x="2789237" y="2076450"/>
            <a:ext cx="6604000" cy="3714750"/>
          </a:xfrm>
          <a:prstGeom prst="rect">
            <a:avLst/>
          </a:prstGeom>
        </p:spPr>
      </p:pic>
    </p:spTree>
    <p:extLst>
      <p:ext uri="{BB962C8B-B14F-4D97-AF65-F5344CB8AC3E}">
        <p14:creationId xmlns:p14="http://schemas.microsoft.com/office/powerpoint/2010/main" val="1200050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542E-5A5D-4C7D-AE75-DF065318D533}"/>
              </a:ext>
            </a:extLst>
          </p:cNvPr>
          <p:cNvSpPr>
            <a:spLocks noGrp="1"/>
          </p:cNvSpPr>
          <p:nvPr>
            <p:ph type="title"/>
          </p:nvPr>
        </p:nvSpPr>
        <p:spPr/>
        <p:txBody>
          <a:bodyPr/>
          <a:lstStyle/>
          <a:p>
            <a:r>
              <a:rPr lang="en-IN" dirty="0"/>
              <a:t>Testing Approaches</a:t>
            </a:r>
            <a:endParaRPr lang="en-US" dirty="0"/>
          </a:p>
        </p:txBody>
      </p:sp>
      <p:pic>
        <p:nvPicPr>
          <p:cNvPr id="4" name="Content Placeholder 3">
            <a:extLst>
              <a:ext uri="{FF2B5EF4-FFF2-40B4-BE49-F238E27FC236}">
                <a16:creationId xmlns:a16="http://schemas.microsoft.com/office/drawing/2014/main" id="{3FCECEC8-501F-4F0D-A087-09BB2F97CF06}"/>
              </a:ext>
            </a:extLst>
          </p:cNvPr>
          <p:cNvPicPr>
            <a:picLocks noGrp="1"/>
          </p:cNvPicPr>
          <p:nvPr>
            <p:ph idx="1"/>
          </p:nvPr>
        </p:nvPicPr>
        <p:blipFill>
          <a:blip r:embed="rId2"/>
          <a:stretch>
            <a:fillRect/>
          </a:stretch>
        </p:blipFill>
        <p:spPr>
          <a:xfrm>
            <a:off x="2789237" y="2076450"/>
            <a:ext cx="6604000" cy="3714750"/>
          </a:xfrm>
          <a:prstGeom prst="rect">
            <a:avLst/>
          </a:prstGeom>
        </p:spPr>
      </p:pic>
    </p:spTree>
    <p:extLst>
      <p:ext uri="{BB962C8B-B14F-4D97-AF65-F5344CB8AC3E}">
        <p14:creationId xmlns:p14="http://schemas.microsoft.com/office/powerpoint/2010/main" val="1969221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4A289-D202-4525-925F-336D5F0CD683}"/>
              </a:ext>
            </a:extLst>
          </p:cNvPr>
          <p:cNvSpPr>
            <a:spLocks noGrp="1"/>
          </p:cNvSpPr>
          <p:nvPr>
            <p:ph type="title"/>
          </p:nvPr>
        </p:nvSpPr>
        <p:spPr/>
        <p:txBody>
          <a:bodyPr/>
          <a:lstStyle/>
          <a:p>
            <a:r>
              <a:rPr lang="en-IN" dirty="0"/>
              <a:t>Testing Approaches</a:t>
            </a:r>
            <a:endParaRPr lang="en-US" dirty="0"/>
          </a:p>
        </p:txBody>
      </p:sp>
      <p:pic>
        <p:nvPicPr>
          <p:cNvPr id="4" name="Content Placeholder 3">
            <a:extLst>
              <a:ext uri="{FF2B5EF4-FFF2-40B4-BE49-F238E27FC236}">
                <a16:creationId xmlns:a16="http://schemas.microsoft.com/office/drawing/2014/main" id="{96D89551-7AF5-4E49-919A-57DE4E16774E}"/>
              </a:ext>
            </a:extLst>
          </p:cNvPr>
          <p:cNvPicPr>
            <a:picLocks noGrp="1"/>
          </p:cNvPicPr>
          <p:nvPr>
            <p:ph idx="1"/>
          </p:nvPr>
        </p:nvPicPr>
        <p:blipFill>
          <a:blip r:embed="rId2"/>
          <a:stretch>
            <a:fillRect/>
          </a:stretch>
        </p:blipFill>
        <p:spPr>
          <a:xfrm>
            <a:off x="2648727" y="2076450"/>
            <a:ext cx="6885021" cy="3714750"/>
          </a:xfrm>
          <a:prstGeom prst="rect">
            <a:avLst/>
          </a:prstGeom>
        </p:spPr>
      </p:pic>
    </p:spTree>
    <p:extLst>
      <p:ext uri="{BB962C8B-B14F-4D97-AF65-F5344CB8AC3E}">
        <p14:creationId xmlns:p14="http://schemas.microsoft.com/office/powerpoint/2010/main" val="2408253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30FDA-C7AE-42AF-8E36-E2D93CEE6E1C}"/>
              </a:ext>
            </a:extLst>
          </p:cNvPr>
          <p:cNvSpPr>
            <a:spLocks noGrp="1"/>
          </p:cNvSpPr>
          <p:nvPr>
            <p:ph type="title"/>
          </p:nvPr>
        </p:nvSpPr>
        <p:spPr/>
        <p:txBody>
          <a:bodyPr/>
          <a:lstStyle/>
          <a:p>
            <a:r>
              <a:rPr lang="en-IN" dirty="0"/>
              <a:t>Testing Approaches</a:t>
            </a:r>
            <a:endParaRPr lang="en-US" dirty="0"/>
          </a:p>
        </p:txBody>
      </p:sp>
      <p:pic>
        <p:nvPicPr>
          <p:cNvPr id="4" name="Content Placeholder 3">
            <a:extLst>
              <a:ext uri="{FF2B5EF4-FFF2-40B4-BE49-F238E27FC236}">
                <a16:creationId xmlns:a16="http://schemas.microsoft.com/office/drawing/2014/main" id="{36B43A7B-211B-4C71-B50E-F793CD41D8F4}"/>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115137" y="2260808"/>
            <a:ext cx="5952200" cy="3346034"/>
          </a:xfrm>
          <a:prstGeom prst="rect">
            <a:avLst/>
          </a:prstGeom>
          <a:noFill/>
          <a:ln>
            <a:noFill/>
          </a:ln>
        </p:spPr>
      </p:pic>
    </p:spTree>
    <p:extLst>
      <p:ext uri="{BB962C8B-B14F-4D97-AF65-F5344CB8AC3E}">
        <p14:creationId xmlns:p14="http://schemas.microsoft.com/office/powerpoint/2010/main" val="3864861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58064-AFC1-4C0A-9B82-7D9D87909C73}"/>
              </a:ext>
            </a:extLst>
          </p:cNvPr>
          <p:cNvSpPr>
            <a:spLocks noGrp="1"/>
          </p:cNvSpPr>
          <p:nvPr>
            <p:ph type="title"/>
          </p:nvPr>
        </p:nvSpPr>
        <p:spPr/>
        <p:txBody>
          <a:bodyPr/>
          <a:lstStyle/>
          <a:p>
            <a:r>
              <a:rPr lang="en-IN" dirty="0"/>
              <a:t>Testing Approaches</a:t>
            </a:r>
            <a:endParaRPr lang="en-US" dirty="0"/>
          </a:p>
        </p:txBody>
      </p:sp>
      <p:pic>
        <p:nvPicPr>
          <p:cNvPr id="4" name="Content Placeholder 3">
            <a:extLst>
              <a:ext uri="{FF2B5EF4-FFF2-40B4-BE49-F238E27FC236}">
                <a16:creationId xmlns:a16="http://schemas.microsoft.com/office/drawing/2014/main" id="{CA992F6C-2756-402A-83DE-8A7B3247830F}"/>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115137" y="2260808"/>
            <a:ext cx="5952200" cy="3346034"/>
          </a:xfrm>
          <a:prstGeom prst="rect">
            <a:avLst/>
          </a:prstGeom>
          <a:noFill/>
          <a:ln>
            <a:noFill/>
          </a:ln>
        </p:spPr>
      </p:pic>
    </p:spTree>
    <p:extLst>
      <p:ext uri="{BB962C8B-B14F-4D97-AF65-F5344CB8AC3E}">
        <p14:creationId xmlns:p14="http://schemas.microsoft.com/office/powerpoint/2010/main" val="2119793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4CFC0-949F-4575-9CEA-0D53D72A495C}"/>
              </a:ext>
            </a:extLst>
          </p:cNvPr>
          <p:cNvSpPr>
            <a:spLocks noGrp="1"/>
          </p:cNvSpPr>
          <p:nvPr>
            <p:ph type="title"/>
          </p:nvPr>
        </p:nvSpPr>
        <p:spPr/>
        <p:txBody>
          <a:bodyPr>
            <a:normAutofit fontScale="90000"/>
          </a:bodyPr>
          <a:lstStyle/>
          <a:p>
            <a:br>
              <a:rPr lang="en-IN" sz="1800" dirty="0">
                <a:solidFill>
                  <a:schemeClr val="tx1">
                    <a:lumMod val="95000"/>
                  </a:schemeClr>
                </a:solidFill>
                <a:effectLst/>
                <a:latin typeface="Adobe Fan Heiti Std B" panose="020B0700000000000000" pitchFamily="34" charset="-128"/>
                <a:ea typeface="Calibri" panose="020F0502020204030204" pitchFamily="34" charset="0"/>
                <a:cs typeface="Times New Roman" panose="02020603050405020304" pitchFamily="18" charset="0"/>
              </a:rPr>
            </a:br>
            <a:br>
              <a:rPr lang="en-IN" sz="1800" dirty="0">
                <a:solidFill>
                  <a:schemeClr val="tx1">
                    <a:lumMod val="95000"/>
                  </a:schemeClr>
                </a:solidFill>
                <a:effectLst/>
                <a:latin typeface="Adobe Fan Heiti Std B" panose="020B0700000000000000" pitchFamily="34" charset="-128"/>
                <a:ea typeface="Calibri" panose="020F0502020204030204" pitchFamily="34" charset="0"/>
                <a:cs typeface="Times New Roman" panose="02020603050405020304" pitchFamily="18" charset="0"/>
              </a:rPr>
            </a:br>
            <a:r>
              <a:rPr lang="en-IN" sz="3100" dirty="0">
                <a:solidFill>
                  <a:schemeClr val="tx1">
                    <a:lumMod val="95000"/>
                  </a:schemeClr>
                </a:solidFill>
                <a:effectLst/>
                <a:latin typeface="Adobe Fan Heiti Std B" panose="020B0700000000000000" pitchFamily="34" charset="-128"/>
                <a:ea typeface="Calibri" panose="020F0502020204030204" pitchFamily="34" charset="0"/>
                <a:cs typeface="Times New Roman" panose="02020603050405020304" pitchFamily="18" charset="0"/>
              </a:rPr>
              <a:t>Deployment details in any of the open source clouds (GitHub):</a:t>
            </a:r>
            <a:br>
              <a:rPr lang="en-US" sz="3100" dirty="0">
                <a:effectLst/>
                <a:latin typeface="Calibri" panose="020F0502020204030204" pitchFamily="34" charset="0"/>
                <a:ea typeface="Calibri" panose="020F0502020204030204" pitchFamily="34" charset="0"/>
                <a:cs typeface="Times New Roman" panose="02020603050405020304" pitchFamily="18" charset="0"/>
              </a:rPr>
            </a:br>
            <a:r>
              <a:rPr lang="en-IN" sz="3100" dirty="0">
                <a:solidFill>
                  <a:srgbClr val="595959"/>
                </a:solidFill>
                <a:effectLst/>
                <a:latin typeface="Adobe Fan Heiti Std B" panose="020B0700000000000000" pitchFamily="34" charset="-128"/>
                <a:ea typeface="Calibri" panose="020F0502020204030204" pitchFamily="34" charset="0"/>
                <a:cs typeface="Times New Roman" panose="02020603050405020304" pitchFamily="18"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99A8027C-CE87-45DF-97A7-E3BBFD0E9FC3}"/>
              </a:ext>
            </a:extLst>
          </p:cNvPr>
          <p:cNvPicPr>
            <a:picLocks noGrp="1"/>
          </p:cNvPicPr>
          <p:nvPr>
            <p:ph idx="1"/>
          </p:nvPr>
        </p:nvPicPr>
        <p:blipFill>
          <a:blip r:embed="rId2"/>
          <a:stretch>
            <a:fillRect/>
          </a:stretch>
        </p:blipFill>
        <p:spPr>
          <a:xfrm>
            <a:off x="2789237" y="2076450"/>
            <a:ext cx="6604000" cy="3714750"/>
          </a:xfrm>
          <a:prstGeom prst="rect">
            <a:avLst/>
          </a:prstGeom>
        </p:spPr>
      </p:pic>
    </p:spTree>
    <p:extLst>
      <p:ext uri="{BB962C8B-B14F-4D97-AF65-F5344CB8AC3E}">
        <p14:creationId xmlns:p14="http://schemas.microsoft.com/office/powerpoint/2010/main" val="2970974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97340-64FF-4BE6-87B5-58564A78D90D}"/>
              </a:ext>
            </a:extLst>
          </p:cNvPr>
          <p:cNvSpPr>
            <a:spLocks noGrp="1"/>
          </p:cNvSpPr>
          <p:nvPr>
            <p:ph type="title"/>
          </p:nvPr>
        </p:nvSpPr>
        <p:spPr/>
        <p:txBody>
          <a:bodyPr/>
          <a:lstStyle/>
          <a:p>
            <a:r>
              <a:rPr lang="en-IN" dirty="0" err="1"/>
              <a:t>Teamates</a:t>
            </a:r>
            <a:endParaRPr lang="en-US" dirty="0"/>
          </a:p>
        </p:txBody>
      </p:sp>
      <p:sp>
        <p:nvSpPr>
          <p:cNvPr id="3" name="Content Placeholder 2">
            <a:extLst>
              <a:ext uri="{FF2B5EF4-FFF2-40B4-BE49-F238E27FC236}">
                <a16:creationId xmlns:a16="http://schemas.microsoft.com/office/drawing/2014/main" id="{F0539F26-38A3-4123-B019-B2C2AE9FB6EB}"/>
              </a:ext>
            </a:extLst>
          </p:cNvPr>
          <p:cNvSpPr>
            <a:spLocks noGrp="1"/>
          </p:cNvSpPr>
          <p:nvPr>
            <p:ph idx="1"/>
          </p:nvPr>
        </p:nvSpPr>
        <p:spPr/>
        <p:txBody>
          <a:bodyPr/>
          <a:lstStyle/>
          <a:p>
            <a:r>
              <a:rPr lang="en-IN" dirty="0"/>
              <a:t>190031523 – S Pavan Kumar</a:t>
            </a:r>
          </a:p>
          <a:p>
            <a:r>
              <a:rPr lang="en-IN" dirty="0"/>
              <a:t>190031664 – V Karan Kumar</a:t>
            </a:r>
          </a:p>
          <a:p>
            <a:r>
              <a:rPr lang="en-IN" dirty="0"/>
              <a:t>190031901 – P  Teja Venkata Poorna </a:t>
            </a:r>
            <a:r>
              <a:rPr lang="en-IN" dirty="0" err="1"/>
              <a:t>Kumar</a:t>
            </a:r>
            <a:r>
              <a:rPr lang="en-IN" sz="1800" dirty="0" err="1">
                <a:solidFill>
                  <a:srgbClr val="595959"/>
                </a:solidFill>
                <a:effectLst/>
                <a:latin typeface="Adobe Fan Heiti Std B" panose="020B0700000000000000" pitchFamily="34" charset="-128"/>
                <a:cs typeface="Times New Roman" panose="02020603050405020304" pitchFamily="18" charset="0"/>
              </a:rPr>
              <a:t>r</a:t>
            </a:r>
            <a:endParaRPr lang="en-US" dirty="0"/>
          </a:p>
        </p:txBody>
      </p:sp>
    </p:spTree>
    <p:extLst>
      <p:ext uri="{BB962C8B-B14F-4D97-AF65-F5344CB8AC3E}">
        <p14:creationId xmlns:p14="http://schemas.microsoft.com/office/powerpoint/2010/main" val="2651995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1E1B-28C9-4A7D-AFC2-C68D95B3B88F}"/>
              </a:ext>
            </a:extLst>
          </p:cNvPr>
          <p:cNvSpPr>
            <a:spLocks noGrp="1"/>
          </p:cNvSpPr>
          <p:nvPr>
            <p:ph type="title"/>
          </p:nvPr>
        </p:nvSpPr>
        <p:spPr>
          <a:xfrm>
            <a:off x="913795" y="2278602"/>
            <a:ext cx="10353762" cy="1257300"/>
          </a:xfrm>
        </p:spPr>
        <p:txBody>
          <a:bodyPr>
            <a:noAutofit/>
          </a:bodyPr>
          <a:lstStyle/>
          <a:p>
            <a:r>
              <a:rPr lang="en-IN" sz="9600" dirty="0"/>
              <a:t>Thank You</a:t>
            </a:r>
            <a:endParaRPr lang="en-US" sz="9600" dirty="0"/>
          </a:p>
        </p:txBody>
      </p:sp>
    </p:spTree>
    <p:extLst>
      <p:ext uri="{BB962C8B-B14F-4D97-AF65-F5344CB8AC3E}">
        <p14:creationId xmlns:p14="http://schemas.microsoft.com/office/powerpoint/2010/main" val="1248213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9541C-DACB-43AE-8440-D6B78A828FF9}"/>
              </a:ext>
            </a:extLst>
          </p:cNvPr>
          <p:cNvSpPr>
            <a:spLocks noGrp="1"/>
          </p:cNvSpPr>
          <p:nvPr>
            <p:ph type="title"/>
          </p:nvPr>
        </p:nvSpPr>
        <p:spPr/>
        <p:txBody>
          <a:bodyPr/>
          <a:lstStyle/>
          <a:p>
            <a:r>
              <a:rPr lang="en-IN" dirty="0"/>
              <a:t>Contents</a:t>
            </a:r>
            <a:endParaRPr lang="en-US" dirty="0"/>
          </a:p>
        </p:txBody>
      </p:sp>
      <p:sp>
        <p:nvSpPr>
          <p:cNvPr id="3" name="Content Placeholder 2">
            <a:extLst>
              <a:ext uri="{FF2B5EF4-FFF2-40B4-BE49-F238E27FC236}">
                <a16:creationId xmlns:a16="http://schemas.microsoft.com/office/drawing/2014/main" id="{CCE6CC29-019D-4695-8B6F-D5D21DE85218}"/>
              </a:ext>
            </a:extLst>
          </p:cNvPr>
          <p:cNvSpPr>
            <a:spLocks noGrp="1"/>
          </p:cNvSpPr>
          <p:nvPr>
            <p:ph idx="1"/>
          </p:nvPr>
        </p:nvSpPr>
        <p:spPr/>
        <p:txBody>
          <a:bodyPr/>
          <a:lstStyle/>
          <a:p>
            <a:r>
              <a:rPr lang="en-IN" dirty="0"/>
              <a:t>Abstract</a:t>
            </a:r>
          </a:p>
          <a:p>
            <a:r>
              <a:rPr lang="en-IN" dirty="0"/>
              <a:t>Modules</a:t>
            </a:r>
          </a:p>
          <a:p>
            <a:r>
              <a:rPr lang="en-IN" dirty="0"/>
              <a:t>Modules Description</a:t>
            </a:r>
          </a:p>
          <a:p>
            <a:r>
              <a:rPr lang="en-IN" dirty="0"/>
              <a:t>Testing Approaches</a:t>
            </a:r>
          </a:p>
          <a:p>
            <a:r>
              <a:rPr lang="en-IN" dirty="0"/>
              <a:t>Deployment Details In Any Of The Open Source Clouds</a:t>
            </a:r>
          </a:p>
          <a:p>
            <a:pPr marL="36900" indent="0">
              <a:buNone/>
            </a:pPr>
            <a:endParaRPr lang="en-IN" dirty="0"/>
          </a:p>
          <a:p>
            <a:endParaRPr lang="en-IN" dirty="0"/>
          </a:p>
          <a:p>
            <a:endParaRPr lang="en-US" dirty="0"/>
          </a:p>
        </p:txBody>
      </p:sp>
    </p:spTree>
    <p:extLst>
      <p:ext uri="{BB962C8B-B14F-4D97-AF65-F5344CB8AC3E}">
        <p14:creationId xmlns:p14="http://schemas.microsoft.com/office/powerpoint/2010/main" val="3147399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B4D35-A75C-410E-ACB1-4AAF1C801D0E}"/>
              </a:ext>
            </a:extLst>
          </p:cNvPr>
          <p:cNvSpPr>
            <a:spLocks noGrp="1"/>
          </p:cNvSpPr>
          <p:nvPr>
            <p:ph type="title"/>
          </p:nvPr>
        </p:nvSpPr>
        <p:spPr/>
        <p:txBody>
          <a:bodyPr/>
          <a:lstStyle/>
          <a:p>
            <a:r>
              <a:rPr lang="en-IN" dirty="0">
                <a:solidFill>
                  <a:schemeClr val="accent2">
                    <a:lumMod val="75000"/>
                  </a:schemeClr>
                </a:solidFill>
              </a:rPr>
              <a:t>Abstract</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3BAB957E-CFC0-455C-8298-CD193D10D6C4}"/>
              </a:ext>
            </a:extLst>
          </p:cNvPr>
          <p:cNvSpPr>
            <a:spLocks noGrp="1"/>
          </p:cNvSpPr>
          <p:nvPr>
            <p:ph idx="1"/>
          </p:nvPr>
        </p:nvSpPr>
        <p:spPr/>
        <p:txBody>
          <a:bodyPr>
            <a:normAutofit lnSpcReduction="10000"/>
          </a:bodyPr>
          <a:lstStyle/>
          <a:p>
            <a:r>
              <a:rPr lang="en-IN" sz="2400" dirty="0">
                <a:solidFill>
                  <a:schemeClr val="tx1"/>
                </a:solidFill>
                <a:effectLst/>
                <a:latin typeface="Adobe Fan Heiti Std B" panose="020B0700000000000000" pitchFamily="34" charset="-128"/>
                <a:ea typeface="Calibri" panose="020F0502020204030204" pitchFamily="34" charset="0"/>
                <a:cs typeface="Times New Roman" panose="02020603050405020304" pitchFamily="18" charset="0"/>
              </a:rPr>
              <a:t>In this Employee Attendance Monitoring project, attempts were made to register the presence of employees. The main purpose is to maintain information about the presence that all employees can use in their departments. This web application retrieves the details of the departments assigned to the relevant administrative employees and employees enrolled in the courses from the server with the internet connection and stores them in the database. At the end of the month, when the administrator is needed to attend, attendance reports can directly generate an administrator report view.</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982588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BD2B-ED54-473A-9FAB-697B6CA9A952}"/>
              </a:ext>
            </a:extLst>
          </p:cNvPr>
          <p:cNvSpPr>
            <a:spLocks noGrp="1"/>
          </p:cNvSpPr>
          <p:nvPr>
            <p:ph type="title"/>
          </p:nvPr>
        </p:nvSpPr>
        <p:spPr/>
        <p:txBody>
          <a:bodyPr/>
          <a:lstStyle/>
          <a:p>
            <a:r>
              <a:rPr lang="en-IN" dirty="0">
                <a:solidFill>
                  <a:schemeClr val="accent2">
                    <a:lumMod val="50000"/>
                  </a:schemeClr>
                </a:solidFill>
              </a:rPr>
              <a:t>Modules</a:t>
            </a:r>
            <a:endParaRPr lang="en-US" dirty="0">
              <a:solidFill>
                <a:schemeClr val="accent2">
                  <a:lumMod val="50000"/>
                </a:schemeClr>
              </a:solidFill>
            </a:endParaRPr>
          </a:p>
        </p:txBody>
      </p:sp>
      <p:sp>
        <p:nvSpPr>
          <p:cNvPr id="3" name="Content Placeholder 2">
            <a:extLst>
              <a:ext uri="{FF2B5EF4-FFF2-40B4-BE49-F238E27FC236}">
                <a16:creationId xmlns:a16="http://schemas.microsoft.com/office/drawing/2014/main" id="{C5ED89F6-B15B-4BEE-8604-AA7BF6CF917F}"/>
              </a:ext>
            </a:extLst>
          </p:cNvPr>
          <p:cNvSpPr>
            <a:spLocks noGrp="1"/>
          </p:cNvSpPr>
          <p:nvPr>
            <p:ph idx="1"/>
          </p:nvPr>
        </p:nvSpPr>
        <p:spPr/>
        <p:txBody>
          <a:bodyPr/>
          <a:lstStyle/>
          <a:p>
            <a:pPr marL="342900" lvl="0" indent="-342900">
              <a:buFont typeface="+mj-lt"/>
              <a:buAutoNum type="arabicPeriod"/>
            </a:pPr>
            <a:r>
              <a:rPr lang="en-IN" sz="2400" dirty="0">
                <a:solidFill>
                  <a:schemeClr val="tx1">
                    <a:lumMod val="95000"/>
                  </a:schemeClr>
                </a:solidFill>
                <a:effectLst/>
                <a:latin typeface="Adobe Fan Heiti Std B" panose="020B0700000000000000" pitchFamily="34" charset="-128"/>
                <a:ea typeface="Calibri" panose="020F0502020204030204" pitchFamily="34" charset="0"/>
                <a:cs typeface="Times New Roman" panose="02020603050405020304" pitchFamily="18" charset="0"/>
              </a:rPr>
              <a:t>Admin login</a:t>
            </a:r>
            <a:endParaRPr lang="en-US" sz="24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N" sz="2400" dirty="0">
                <a:solidFill>
                  <a:schemeClr val="tx1">
                    <a:lumMod val="95000"/>
                  </a:schemeClr>
                </a:solidFill>
                <a:effectLst/>
                <a:latin typeface="Adobe Fan Heiti Std B" panose="020B0700000000000000" pitchFamily="34" charset="-128"/>
                <a:ea typeface="Calibri" panose="020F0502020204030204" pitchFamily="34" charset="0"/>
                <a:cs typeface="Times New Roman" panose="02020603050405020304" pitchFamily="18" charset="0"/>
              </a:rPr>
              <a:t>Admin Registration</a:t>
            </a:r>
            <a:endParaRPr lang="en-US" sz="24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N" sz="2400" dirty="0">
                <a:solidFill>
                  <a:schemeClr val="tx1">
                    <a:lumMod val="95000"/>
                  </a:schemeClr>
                </a:solidFill>
                <a:effectLst/>
                <a:latin typeface="Adobe Fan Heiti Std B" panose="020B0700000000000000" pitchFamily="34" charset="-128"/>
                <a:ea typeface="Calibri" panose="020F0502020204030204" pitchFamily="34" charset="0"/>
                <a:cs typeface="Times New Roman" panose="02020603050405020304" pitchFamily="18" charset="0"/>
              </a:rPr>
              <a:t>CRUD Operations </a:t>
            </a:r>
            <a:endParaRPr lang="en-US" sz="24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N" sz="2400" dirty="0">
                <a:solidFill>
                  <a:schemeClr val="tx1">
                    <a:lumMod val="95000"/>
                  </a:schemeClr>
                </a:solidFill>
                <a:effectLst/>
                <a:latin typeface="Adobe Fan Heiti Std B" panose="020B0700000000000000" pitchFamily="34" charset="-128"/>
                <a:ea typeface="Calibri" panose="020F0502020204030204" pitchFamily="34" charset="0"/>
                <a:cs typeface="Times New Roman" panose="02020603050405020304" pitchFamily="18" charset="0"/>
              </a:rPr>
              <a:t>Show Attendance </a:t>
            </a:r>
            <a:endParaRPr lang="en-US" sz="24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dirty="0"/>
          </a:p>
        </p:txBody>
      </p:sp>
    </p:spTree>
    <p:extLst>
      <p:ext uri="{BB962C8B-B14F-4D97-AF65-F5344CB8AC3E}">
        <p14:creationId xmlns:p14="http://schemas.microsoft.com/office/powerpoint/2010/main" val="1906447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C88E0-A7E3-45AD-9115-E24D8D7624AB}"/>
              </a:ext>
            </a:extLst>
          </p:cNvPr>
          <p:cNvSpPr>
            <a:spLocks noGrp="1"/>
          </p:cNvSpPr>
          <p:nvPr>
            <p:ph type="title"/>
          </p:nvPr>
        </p:nvSpPr>
        <p:spPr>
          <a:xfrm>
            <a:off x="913795" y="609600"/>
            <a:ext cx="10353762" cy="1257300"/>
          </a:xfrm>
        </p:spPr>
        <p:txBody>
          <a:bodyPr>
            <a:normAutofit/>
          </a:bodyPr>
          <a:lstStyle/>
          <a:p>
            <a:r>
              <a:rPr lang="en-IN" dirty="0"/>
              <a:t>Modules Description</a:t>
            </a:r>
            <a:endParaRPr lang="en-US" dirty="0"/>
          </a:p>
        </p:txBody>
      </p:sp>
      <p:sp>
        <p:nvSpPr>
          <p:cNvPr id="3" name="Content Placeholder 2">
            <a:extLst>
              <a:ext uri="{FF2B5EF4-FFF2-40B4-BE49-F238E27FC236}">
                <a16:creationId xmlns:a16="http://schemas.microsoft.com/office/drawing/2014/main" id="{7C41744E-7EA7-45C0-8E84-EB84BBC98839}"/>
              </a:ext>
            </a:extLst>
          </p:cNvPr>
          <p:cNvSpPr>
            <a:spLocks noGrp="1"/>
          </p:cNvSpPr>
          <p:nvPr>
            <p:ph idx="1"/>
          </p:nvPr>
        </p:nvSpPr>
        <p:spPr>
          <a:xfrm>
            <a:off x="913795" y="2132822"/>
            <a:ext cx="5546272" cy="3658378"/>
          </a:xfrm>
        </p:spPr>
        <p:txBody>
          <a:bodyPr anchor="ctr">
            <a:normAutofit/>
          </a:bodyPr>
          <a:lstStyle/>
          <a:p>
            <a:pPr marL="36900" indent="0">
              <a:lnSpc>
                <a:spcPct val="100000"/>
              </a:lnSpc>
              <a:buNone/>
            </a:pPr>
            <a:r>
              <a:rPr lang="en-IN" sz="2000"/>
              <a:t>1. Admin Login:</a:t>
            </a:r>
            <a:endParaRPr lang="en-US" sz="2000"/>
          </a:p>
          <a:p>
            <a:pPr>
              <a:lnSpc>
                <a:spcPct val="100000"/>
              </a:lnSpc>
              <a:tabLst>
                <a:tab pos="1508760" algn="l"/>
              </a:tabLst>
            </a:pPr>
            <a:r>
              <a:rPr lang="en-IN" sz="2000">
                <a:effectLst/>
                <a:latin typeface="Adobe Fan Heiti Std B" panose="020B0700000000000000" pitchFamily="34" charset="-128"/>
                <a:ea typeface="Calibri" panose="020F0502020204030204" pitchFamily="34" charset="0"/>
                <a:cs typeface="Times New Roman" panose="02020603050405020304" pitchFamily="18" charset="0"/>
              </a:rPr>
              <a:t>In this employee attendance monitoring system,</a:t>
            </a:r>
            <a:r>
              <a:rPr lang="en-IN" sz="2000">
                <a:effectLst/>
                <a:latin typeface="Helvetica" panose="020B0604020202020204" pitchFamily="34" charset="0"/>
                <a:ea typeface="Calibri" panose="020F0502020204030204" pitchFamily="34" charset="0"/>
                <a:cs typeface="Times New Roman" panose="02020603050405020304" pitchFamily="18" charset="0"/>
              </a:rPr>
              <a:t> </a:t>
            </a:r>
            <a:r>
              <a:rPr lang="en-IN" sz="2000" b="1">
                <a:effectLst/>
                <a:latin typeface="Adobe Fan Heiti Std B" panose="020B0700000000000000" pitchFamily="34" charset="-128"/>
                <a:ea typeface="Calibri" panose="020F0502020204030204" pitchFamily="34" charset="0"/>
                <a:cs typeface="Times New Roman" panose="02020603050405020304" pitchFamily="18" charset="0"/>
              </a:rPr>
              <a:t>login        admin</a:t>
            </a:r>
            <a:r>
              <a:rPr lang="en-IN" sz="2000" b="1">
                <a:effectLst/>
                <a:latin typeface="Calibri" panose="020F0502020204030204" pitchFamily="34" charset="0"/>
                <a:ea typeface="Adobe Fan Heiti Std B" panose="020B0700000000000000" pitchFamily="34" charset="-128"/>
                <a:cs typeface="Calibri" panose="020F0502020204030204" pitchFamily="34" charset="0"/>
              </a:rPr>
              <a:t> </a:t>
            </a:r>
            <a:r>
              <a:rPr lang="en-IN" sz="2000" b="1">
                <a:effectLst/>
                <a:latin typeface="Adobe Fan Heiti Std B" panose="020B0700000000000000" pitchFamily="34" charset="-128"/>
                <a:ea typeface="Calibri" panose="020F0502020204030204" pitchFamily="34" charset="0"/>
                <a:cs typeface="Times New Roman" panose="02020603050405020304" pitchFamily="18" charset="0"/>
              </a:rPr>
              <a:t>generally requires the user to enter two pieces</a:t>
            </a:r>
            <a:r>
              <a:rPr lang="en-IN" sz="2000" b="1">
                <a:effectLst/>
                <a:latin typeface="Calibri" panose="020F0502020204030204" pitchFamily="34" charset="0"/>
                <a:ea typeface="Adobe Fan Heiti Std B" panose="020B0700000000000000" pitchFamily="34" charset="-128"/>
                <a:cs typeface="Calibri" panose="020F0502020204030204" pitchFamily="34" charset="0"/>
              </a:rPr>
              <a:t> </a:t>
            </a:r>
            <a:r>
              <a:rPr lang="en-IN" sz="2000" b="1">
                <a:effectLst/>
                <a:latin typeface="Adobe Fan Heiti Std B" panose="020B0700000000000000" pitchFamily="34" charset="-128"/>
                <a:ea typeface="Calibri" panose="020F0502020204030204" pitchFamily="34" charset="0"/>
                <a:cs typeface="Times New Roman" panose="02020603050405020304" pitchFamily="18" charset="0"/>
              </a:rPr>
              <a:t>of</a:t>
            </a:r>
            <a:r>
              <a:rPr lang="en-IN" sz="2000" b="1">
                <a:effectLst/>
                <a:latin typeface="Calibri" panose="020F0502020204030204" pitchFamily="34" charset="0"/>
                <a:ea typeface="Adobe Fan Heiti Std B" panose="020B0700000000000000" pitchFamily="34" charset="-128"/>
                <a:cs typeface="Calibri" panose="020F0502020204030204" pitchFamily="34" charset="0"/>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tabLst>
                <a:tab pos="1508760" algn="l"/>
              </a:tabLst>
            </a:pPr>
            <a:r>
              <a:rPr lang="en-IN" sz="2000" b="1">
                <a:effectLst/>
                <a:latin typeface="Adobe Fan Heiti Std B" panose="020B0700000000000000" pitchFamily="34" charset="-128"/>
                <a:ea typeface="Calibri" panose="020F0502020204030204" pitchFamily="34" charset="0"/>
                <a:cs typeface="Times New Roman" panose="02020603050405020304" pitchFamily="18" charset="0"/>
              </a:rPr>
              <a:t>information, first a username and then a password</a:t>
            </a:r>
            <a:r>
              <a:rPr lang="en-IN" sz="2000">
                <a:effectLst/>
                <a:latin typeface="Adobe Fan Heiti Std B" panose="020B0700000000000000" pitchFamily="34" charset="-128"/>
                <a:ea typeface="Calibri" panose="020F0502020204030204" pitchFamily="34" charset="0"/>
                <a:cs typeface="Times New Roman" panose="02020603050405020304" pitchFamily="18" charset="0"/>
              </a:rPr>
              <a: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IN" sz="2000">
                <a:effectLst/>
                <a:latin typeface="Adobe Fan Heiti Std B" panose="020B0700000000000000" pitchFamily="34" charset="-128"/>
                <a:ea typeface="Calibri" panose="020F0502020204030204" pitchFamily="34" charset="0"/>
                <a:cs typeface="Times New Roman" panose="02020603050405020304" pitchFamily="18" charset="0"/>
              </a:rPr>
              <a:t>After logging in, the admin users are redirected to the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IN" sz="2000">
                <a:effectLst/>
                <a:latin typeface="Adobe Fan Heiti Std B" panose="020B0700000000000000" pitchFamily="34" charset="-128"/>
                <a:cs typeface="Times New Roman" panose="02020603050405020304" pitchFamily="18" charset="0"/>
              </a:rPr>
              <a:t>admin Pages</a:t>
            </a:r>
          </a:p>
          <a:p>
            <a:pPr marL="36900" indent="0">
              <a:lnSpc>
                <a:spcPct val="100000"/>
              </a:lnSpc>
              <a:buNone/>
            </a:pPr>
            <a:endParaRPr lang="en-IN" sz="2000"/>
          </a:p>
        </p:txBody>
      </p:sp>
      <p:pic>
        <p:nvPicPr>
          <p:cNvPr id="4" name="Picture 3">
            <a:extLst>
              <a:ext uri="{FF2B5EF4-FFF2-40B4-BE49-F238E27FC236}">
                <a16:creationId xmlns:a16="http://schemas.microsoft.com/office/drawing/2014/main" id="{79D2DC69-CD03-4596-9C8A-AC87737C027A}"/>
              </a:ext>
            </a:extLst>
          </p:cNvPr>
          <p:cNvPicPr/>
          <p:nvPr/>
        </p:nvPicPr>
        <p:blipFill>
          <a:blip r:embed="rId3"/>
          <a:stretch>
            <a:fillRect/>
          </a:stretch>
        </p:blipFill>
        <p:spPr>
          <a:xfrm>
            <a:off x="6657975" y="2608249"/>
            <a:ext cx="4914899" cy="3078176"/>
          </a:xfrm>
          <a:prstGeom prst="rect">
            <a:avLst/>
          </a:prstGeom>
        </p:spPr>
      </p:pic>
    </p:spTree>
    <p:extLst>
      <p:ext uri="{BB962C8B-B14F-4D97-AF65-F5344CB8AC3E}">
        <p14:creationId xmlns:p14="http://schemas.microsoft.com/office/powerpoint/2010/main" val="2987412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30976-386B-44BA-9B7D-94503A4F31F1}"/>
              </a:ext>
            </a:extLst>
          </p:cNvPr>
          <p:cNvSpPr>
            <a:spLocks noGrp="1"/>
          </p:cNvSpPr>
          <p:nvPr>
            <p:ph type="title"/>
          </p:nvPr>
        </p:nvSpPr>
        <p:spPr>
          <a:xfrm>
            <a:off x="913796" y="643465"/>
            <a:ext cx="3382638" cy="1370605"/>
          </a:xfrm>
        </p:spPr>
        <p:txBody>
          <a:bodyPr>
            <a:normAutofit/>
          </a:bodyPr>
          <a:lstStyle/>
          <a:p>
            <a:pPr algn="l"/>
            <a:r>
              <a:rPr lang="en-IN" sz="3000"/>
              <a:t>Module Description</a:t>
            </a:r>
            <a:endParaRPr lang="en-US" sz="3000"/>
          </a:p>
        </p:txBody>
      </p:sp>
      <p:sp>
        <p:nvSpPr>
          <p:cNvPr id="3" name="Content Placeholder 2">
            <a:extLst>
              <a:ext uri="{FF2B5EF4-FFF2-40B4-BE49-F238E27FC236}">
                <a16:creationId xmlns:a16="http://schemas.microsoft.com/office/drawing/2014/main" id="{7E7E3E5A-787E-4311-8939-CB3C70118C4E}"/>
              </a:ext>
            </a:extLst>
          </p:cNvPr>
          <p:cNvSpPr>
            <a:spLocks noGrp="1"/>
          </p:cNvSpPr>
          <p:nvPr>
            <p:ph idx="1"/>
          </p:nvPr>
        </p:nvSpPr>
        <p:spPr>
          <a:xfrm>
            <a:off x="913796" y="2247153"/>
            <a:ext cx="3358084" cy="3544046"/>
          </a:xfrm>
        </p:spPr>
        <p:txBody>
          <a:bodyPr>
            <a:normAutofit/>
          </a:bodyPr>
          <a:lstStyle/>
          <a:p>
            <a:pPr marL="36900" indent="0">
              <a:lnSpc>
                <a:spcPct val="100000"/>
              </a:lnSpc>
              <a:buNone/>
            </a:pPr>
            <a:r>
              <a:rPr lang="en-IN" sz="1500"/>
              <a:t>2. Admin Registration:</a:t>
            </a:r>
          </a:p>
          <a:p>
            <a:pPr>
              <a:lnSpc>
                <a:spcPct val="100000"/>
              </a:lnSpc>
              <a:tabLst>
                <a:tab pos="800100" algn="l"/>
              </a:tabLst>
            </a:pPr>
            <a:r>
              <a:rPr lang="en-IN" sz="1500">
                <a:effectLst/>
                <a:latin typeface="Adobe Fan Heiti Std B" panose="020B0700000000000000" pitchFamily="34" charset="-128"/>
                <a:ea typeface="Calibri" panose="020F0502020204030204" pitchFamily="34" charset="0"/>
                <a:cs typeface="Times New Roman" panose="02020603050405020304" pitchFamily="18" charset="0"/>
              </a:rPr>
              <a:t>In this employee attendance monitoring system,Employees are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tabLst>
                <a:tab pos="800100" algn="l"/>
              </a:tabLst>
            </a:pPr>
            <a:r>
              <a:rPr lang="en-IN" sz="1500">
                <a:effectLst/>
                <a:latin typeface="Adobe Fan Heiti Std B" panose="020B0700000000000000" pitchFamily="34" charset="-128"/>
                <a:ea typeface="Calibri" panose="020F0502020204030204" pitchFamily="34" charset="0"/>
                <a:cs typeface="Times New Roman" panose="02020603050405020304" pitchFamily="18" charset="0"/>
              </a:rPr>
              <a:t>    able to register on any courses . Registration can be done by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tabLst>
                <a:tab pos="800100" algn="l"/>
              </a:tabLst>
            </a:pPr>
            <a:r>
              <a:rPr lang="en-IN" sz="1500">
                <a:effectLst/>
                <a:latin typeface="Adobe Fan Heiti Std B" panose="020B0700000000000000" pitchFamily="34" charset="-128"/>
                <a:ea typeface="Calibri" panose="020F0502020204030204" pitchFamily="34" charset="0"/>
                <a:cs typeface="Times New Roman" panose="02020603050405020304" pitchFamily="18" charset="0"/>
              </a:rPr>
              <a:t>    some admin credentials such as Adminid, name, Email,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tabLst>
                <a:tab pos="800100" algn="l"/>
              </a:tabLst>
            </a:pPr>
            <a:r>
              <a:rPr lang="en-IN" sz="1500">
                <a:effectLst/>
                <a:latin typeface="Adobe Fan Heiti Std B" panose="020B0700000000000000" pitchFamily="34" charset="-128"/>
                <a:ea typeface="Calibri" panose="020F0502020204030204" pitchFamily="34" charset="0"/>
                <a:cs typeface="Times New Roman" panose="02020603050405020304" pitchFamily="18" charset="0"/>
              </a:rPr>
              <a:t>    password, confirm password, phone to get registered.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36900" indent="0">
              <a:lnSpc>
                <a:spcPct val="100000"/>
              </a:lnSpc>
              <a:buNone/>
            </a:pPr>
            <a:endParaRPr lang="en-US" sz="1500"/>
          </a:p>
        </p:txBody>
      </p:sp>
      <p:pic>
        <p:nvPicPr>
          <p:cNvPr id="4" name="Picture 3">
            <a:extLst>
              <a:ext uri="{FF2B5EF4-FFF2-40B4-BE49-F238E27FC236}">
                <a16:creationId xmlns:a16="http://schemas.microsoft.com/office/drawing/2014/main" id="{1498B779-1486-46DE-B988-2B13A00CAFF3}"/>
              </a:ext>
            </a:extLst>
          </p:cNvPr>
          <p:cNvPicPr/>
          <p:nvPr/>
        </p:nvPicPr>
        <p:blipFill>
          <a:blip r:embed="rId3"/>
          <a:stretch>
            <a:fillRect/>
          </a:stretch>
        </p:blipFill>
        <p:spPr>
          <a:xfrm>
            <a:off x="4915348" y="1335166"/>
            <a:ext cx="6633184" cy="3764332"/>
          </a:xfrm>
          <a:prstGeom prst="rect">
            <a:avLst/>
          </a:prstGeom>
        </p:spPr>
      </p:pic>
    </p:spTree>
    <p:extLst>
      <p:ext uri="{BB962C8B-B14F-4D97-AF65-F5344CB8AC3E}">
        <p14:creationId xmlns:p14="http://schemas.microsoft.com/office/powerpoint/2010/main" val="4244144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117851-D4E2-49A8-9CF6-F557F8C33CF7}"/>
              </a:ext>
            </a:extLst>
          </p:cNvPr>
          <p:cNvSpPr>
            <a:spLocks noGrp="1"/>
          </p:cNvSpPr>
          <p:nvPr>
            <p:ph type="title"/>
          </p:nvPr>
        </p:nvSpPr>
        <p:spPr>
          <a:xfrm>
            <a:off x="913795" y="609600"/>
            <a:ext cx="10353762" cy="1257300"/>
          </a:xfrm>
        </p:spPr>
        <p:txBody>
          <a:bodyPr>
            <a:normAutofit/>
          </a:bodyPr>
          <a:lstStyle/>
          <a:p>
            <a:r>
              <a:rPr lang="en-IN" dirty="0"/>
              <a:t>Module Description</a:t>
            </a:r>
            <a:endParaRPr lang="en-US" dirty="0"/>
          </a:p>
        </p:txBody>
      </p:sp>
      <p:sp>
        <p:nvSpPr>
          <p:cNvPr id="3" name="Content Placeholder 2">
            <a:extLst>
              <a:ext uri="{FF2B5EF4-FFF2-40B4-BE49-F238E27FC236}">
                <a16:creationId xmlns:a16="http://schemas.microsoft.com/office/drawing/2014/main" id="{88FE2C85-D877-4D8C-B274-EA244E3752DD}"/>
              </a:ext>
            </a:extLst>
          </p:cNvPr>
          <p:cNvSpPr>
            <a:spLocks noGrp="1"/>
          </p:cNvSpPr>
          <p:nvPr>
            <p:ph idx="1"/>
          </p:nvPr>
        </p:nvSpPr>
        <p:spPr>
          <a:xfrm>
            <a:off x="913795" y="2132822"/>
            <a:ext cx="5546272" cy="3658378"/>
          </a:xfrm>
        </p:spPr>
        <p:txBody>
          <a:bodyPr anchor="ctr">
            <a:normAutofit/>
          </a:bodyPr>
          <a:lstStyle/>
          <a:p>
            <a:pPr marL="36900" indent="0">
              <a:lnSpc>
                <a:spcPct val="100000"/>
              </a:lnSpc>
              <a:buNone/>
            </a:pPr>
            <a:r>
              <a:rPr lang="en-IN" sz="2100"/>
              <a:t>3. CRUD Operation:</a:t>
            </a:r>
          </a:p>
          <a:p>
            <a:pPr marL="494100" indent="-457200">
              <a:lnSpc>
                <a:spcPct val="100000"/>
              </a:lnSpc>
              <a:buFont typeface="+mj-lt"/>
              <a:buAutoNum type="arabicPeriod"/>
            </a:pPr>
            <a:r>
              <a:rPr lang="en-IN" sz="2100"/>
              <a:t>Adding Faculty: </a:t>
            </a:r>
            <a:r>
              <a:rPr lang="en-IN" sz="2100">
                <a:effectLst/>
                <a:latin typeface="Adobe Fan Heiti Std B" panose="020B0700000000000000" pitchFamily="34" charset="-128"/>
                <a:ea typeface="Calibri" panose="020F0502020204030204" pitchFamily="34" charset="0"/>
                <a:cs typeface="Times New Roman" panose="02020603050405020304" pitchFamily="18" charset="0"/>
              </a:rPr>
              <a:t>This module is used to add faculty members in form of table.</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tabLst>
                <a:tab pos="800100" algn="l"/>
              </a:tabLst>
            </a:pPr>
            <a:r>
              <a:rPr lang="en-IN" sz="2100">
                <a:effectLst/>
                <a:latin typeface="Adobe Fan Heiti Std B" panose="020B0700000000000000" pitchFamily="34" charset="-128"/>
                <a:ea typeface="Calibri" panose="020F0502020204030204" pitchFamily="34" charset="0"/>
                <a:cs typeface="Times New Roman" panose="02020603050405020304" pitchFamily="18" charset="0"/>
              </a:rPr>
              <a:t> And we will add the same in the database. In this module</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tabLst>
                <a:tab pos="800100" algn="l"/>
              </a:tabLst>
            </a:pPr>
            <a:r>
              <a:rPr lang="en-IN" sz="2100">
                <a:effectLst/>
                <a:latin typeface="Adobe Fan Heiti Std B" panose="020B0700000000000000" pitchFamily="34" charset="-128"/>
                <a:ea typeface="Calibri" panose="020F0502020204030204" pitchFamily="34" charset="0"/>
                <a:cs typeface="Times New Roman" panose="02020603050405020304" pitchFamily="18" charset="0"/>
              </a:rPr>
              <a:t> We will add faculty by using some credentials like faculty id,</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tabLst>
                <a:tab pos="800100" algn="l"/>
              </a:tabLst>
            </a:pPr>
            <a:r>
              <a:rPr lang="en-IN" sz="2100">
                <a:effectLst/>
                <a:latin typeface="Adobe Fan Heiti Std B" panose="020B0700000000000000" pitchFamily="34" charset="-128"/>
                <a:ea typeface="Calibri" panose="020F0502020204030204" pitchFamily="34" charset="0"/>
                <a:cs typeface="Times New Roman" panose="02020603050405020304" pitchFamily="18" charset="0"/>
              </a:rPr>
              <a:t> Faculty name, </a:t>
            </a:r>
            <a:r>
              <a:rPr lang="en-IN" sz="2100" err="1">
                <a:effectLst/>
                <a:latin typeface="Adobe Fan Heiti Std B" panose="020B0700000000000000" pitchFamily="34" charset="-128"/>
                <a:ea typeface="Calibri" panose="020F0502020204030204" pitchFamily="34" charset="0"/>
                <a:cs typeface="Times New Roman" panose="02020603050405020304" pitchFamily="18" charset="0"/>
              </a:rPr>
              <a:t>department,faculty</a:t>
            </a:r>
            <a:r>
              <a:rPr lang="en-IN" sz="2100">
                <a:effectLst/>
                <a:latin typeface="Adobe Fan Heiti Std B" panose="020B0700000000000000" pitchFamily="34" charset="-128"/>
                <a:ea typeface="Calibri" panose="020F0502020204030204" pitchFamily="34" charset="0"/>
                <a:cs typeface="Times New Roman" panose="02020603050405020304" pitchFamily="18" charset="0"/>
              </a:rPr>
              <a:t> </a:t>
            </a:r>
            <a:r>
              <a:rPr lang="en-IN" sz="2100" err="1">
                <a:effectLst/>
                <a:latin typeface="Adobe Fan Heiti Std B" panose="020B0700000000000000" pitchFamily="34" charset="-128"/>
                <a:ea typeface="Calibri" panose="020F0502020204030204" pitchFamily="34" charset="0"/>
                <a:cs typeface="Times New Roman" panose="02020603050405020304" pitchFamily="18" charset="0"/>
              </a:rPr>
              <a:t>email,faculty</a:t>
            </a:r>
            <a:r>
              <a:rPr lang="en-IN" sz="2100">
                <a:effectLst/>
                <a:latin typeface="Adobe Fan Heiti Std B" panose="020B0700000000000000" pitchFamily="34" charset="-128"/>
                <a:ea typeface="Calibri" panose="020F0502020204030204" pitchFamily="34" charset="0"/>
                <a:cs typeface="Times New Roman" panose="02020603050405020304" pitchFamily="18" charset="0"/>
              </a:rPr>
              <a:t> plan.</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p>
            <a:pPr marL="36900" indent="0">
              <a:lnSpc>
                <a:spcPct val="100000"/>
              </a:lnSpc>
              <a:buNone/>
            </a:pPr>
            <a:endParaRPr lang="en-US" sz="2100"/>
          </a:p>
        </p:txBody>
      </p:sp>
      <p:pic>
        <p:nvPicPr>
          <p:cNvPr id="4" name="Picture 3">
            <a:extLst>
              <a:ext uri="{FF2B5EF4-FFF2-40B4-BE49-F238E27FC236}">
                <a16:creationId xmlns:a16="http://schemas.microsoft.com/office/drawing/2014/main" id="{CABA7D36-B33C-48DF-BD08-2123735FA0A5}"/>
              </a:ext>
            </a:extLst>
          </p:cNvPr>
          <p:cNvPicPr/>
          <p:nvPr/>
        </p:nvPicPr>
        <p:blipFill>
          <a:blip r:embed="rId3"/>
          <a:stretch>
            <a:fillRect/>
          </a:stretch>
        </p:blipFill>
        <p:spPr>
          <a:xfrm>
            <a:off x="7066560" y="2613332"/>
            <a:ext cx="4065464" cy="2296986"/>
          </a:xfrm>
          <a:prstGeom prst="rect">
            <a:avLst/>
          </a:prstGeom>
        </p:spPr>
      </p:pic>
    </p:spTree>
    <p:extLst>
      <p:ext uri="{BB962C8B-B14F-4D97-AF65-F5344CB8AC3E}">
        <p14:creationId xmlns:p14="http://schemas.microsoft.com/office/powerpoint/2010/main" val="2433227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F3535E-AF11-4134-A23B-43268558A5BD}"/>
              </a:ext>
            </a:extLst>
          </p:cNvPr>
          <p:cNvSpPr>
            <a:spLocks noGrp="1"/>
          </p:cNvSpPr>
          <p:nvPr>
            <p:ph type="title"/>
          </p:nvPr>
        </p:nvSpPr>
        <p:spPr>
          <a:xfrm>
            <a:off x="913796" y="643465"/>
            <a:ext cx="3382638" cy="1370605"/>
          </a:xfrm>
        </p:spPr>
        <p:txBody>
          <a:bodyPr>
            <a:normAutofit/>
          </a:bodyPr>
          <a:lstStyle/>
          <a:p>
            <a:pPr algn="l"/>
            <a:r>
              <a:rPr lang="en-IN" sz="3000"/>
              <a:t>Module Description</a:t>
            </a:r>
            <a:endParaRPr lang="en-US" sz="3000"/>
          </a:p>
        </p:txBody>
      </p:sp>
      <p:sp>
        <p:nvSpPr>
          <p:cNvPr id="3" name="Content Placeholder 2">
            <a:extLst>
              <a:ext uri="{FF2B5EF4-FFF2-40B4-BE49-F238E27FC236}">
                <a16:creationId xmlns:a16="http://schemas.microsoft.com/office/drawing/2014/main" id="{C6615D71-02BF-4AEE-BBF4-285B847EED8B}"/>
              </a:ext>
            </a:extLst>
          </p:cNvPr>
          <p:cNvSpPr>
            <a:spLocks noGrp="1"/>
          </p:cNvSpPr>
          <p:nvPr>
            <p:ph idx="1"/>
          </p:nvPr>
        </p:nvSpPr>
        <p:spPr>
          <a:xfrm>
            <a:off x="913796" y="2247153"/>
            <a:ext cx="3358084" cy="3544046"/>
          </a:xfrm>
        </p:spPr>
        <p:txBody>
          <a:bodyPr>
            <a:normAutofit/>
          </a:bodyPr>
          <a:lstStyle/>
          <a:p>
            <a:pPr marL="36900" indent="0">
              <a:lnSpc>
                <a:spcPct val="100000"/>
              </a:lnSpc>
              <a:buNone/>
            </a:pPr>
            <a:r>
              <a:rPr lang="en-IN" sz="1800" dirty="0"/>
              <a:t>2. Deleting Faculty:</a:t>
            </a:r>
          </a:p>
          <a:p>
            <a:pPr>
              <a:lnSpc>
                <a:spcPct val="100000"/>
              </a:lnSpc>
              <a:tabLst>
                <a:tab pos="1101725" algn="l"/>
              </a:tabLst>
            </a:pPr>
            <a:r>
              <a:rPr lang="en-IN" sz="1800" dirty="0">
                <a:effectLst/>
                <a:latin typeface="Adobe Fan Heiti Std B" panose="020B0700000000000000" pitchFamily="34" charset="-128"/>
                <a:ea typeface="Calibri" panose="020F0502020204030204" pitchFamily="34" charset="0"/>
                <a:cs typeface="Times New Roman" panose="02020603050405020304" pitchFamily="18" charset="0"/>
              </a:rPr>
              <a:t>In this type of module we can able to delete any of the details in the given credentials. We can delete previous add details such as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Fan Heiti Std B" panose="020B0700000000000000" pitchFamily="34" charset="-128"/>
                <a:ea typeface="Calibri" panose="020F0502020204030204" pitchFamily="34" charset="0"/>
                <a:cs typeface="Times New Roman" panose="02020603050405020304" pitchFamily="18" charset="0"/>
              </a:rPr>
              <a:t>Employee </a:t>
            </a:r>
            <a:r>
              <a:rPr lang="en-IN" sz="1800" dirty="0" err="1">
                <a:effectLst/>
                <a:latin typeface="Adobe Fan Heiti Std B" panose="020B0700000000000000" pitchFamily="34" charset="-128"/>
                <a:ea typeface="Calibri" panose="020F0502020204030204" pitchFamily="34" charset="0"/>
                <a:cs typeface="Times New Roman" panose="02020603050405020304" pitchFamily="18" charset="0"/>
              </a:rPr>
              <a:t>id,employee</a:t>
            </a:r>
            <a:r>
              <a:rPr lang="en-IN" sz="1800" dirty="0">
                <a:effectLst/>
                <a:latin typeface="Adobe Fan Heiti Std B" panose="020B0700000000000000" pitchFamily="34" charset="-128"/>
                <a:ea typeface="Calibri" panose="020F0502020204030204" pitchFamily="34" charset="0"/>
                <a:cs typeface="Times New Roman" panose="02020603050405020304" pitchFamily="18" charset="0"/>
              </a:rPr>
              <a:t> name, employee email, employee </a:t>
            </a:r>
            <a:r>
              <a:rPr lang="en-IN" sz="1800" dirty="0" err="1">
                <a:effectLst/>
                <a:latin typeface="Adobe Fan Heiti Std B" panose="020B0700000000000000" pitchFamily="34" charset="-128"/>
                <a:ea typeface="Calibri" panose="020F0502020204030204" pitchFamily="34" charset="0"/>
                <a:cs typeface="Times New Roman" panose="02020603050405020304" pitchFamily="18" charset="0"/>
              </a:rPr>
              <a:t>dept,employee</a:t>
            </a:r>
            <a:r>
              <a:rPr lang="en-IN" sz="1800" dirty="0">
                <a:effectLst/>
                <a:latin typeface="Adobe Fan Heiti Std B" panose="020B0700000000000000" pitchFamily="34" charset="-128"/>
                <a:ea typeface="Calibri" panose="020F0502020204030204" pitchFamily="34" charset="0"/>
                <a:cs typeface="Times New Roman" panose="02020603050405020304" pitchFamily="18" charset="0"/>
              </a:rPr>
              <a:t> phone.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nSpc>
                <a:spcPct val="100000"/>
              </a:lnSpc>
              <a:buNone/>
            </a:pPr>
            <a:endParaRPr lang="en-US" sz="1800" dirty="0"/>
          </a:p>
        </p:txBody>
      </p:sp>
      <p:pic>
        <p:nvPicPr>
          <p:cNvPr id="4" name="Picture 3">
            <a:extLst>
              <a:ext uri="{FF2B5EF4-FFF2-40B4-BE49-F238E27FC236}">
                <a16:creationId xmlns:a16="http://schemas.microsoft.com/office/drawing/2014/main" id="{61621426-24D1-46CE-9617-3C9A8B05009A}"/>
              </a:ext>
            </a:extLst>
          </p:cNvPr>
          <p:cNvPicPr/>
          <p:nvPr/>
        </p:nvPicPr>
        <p:blipFill>
          <a:blip r:embed="rId3"/>
          <a:stretch>
            <a:fillRect/>
          </a:stretch>
        </p:blipFill>
        <p:spPr>
          <a:xfrm>
            <a:off x="4915348" y="1442955"/>
            <a:ext cx="6633184" cy="3548754"/>
          </a:xfrm>
          <a:prstGeom prst="rect">
            <a:avLst/>
          </a:prstGeom>
        </p:spPr>
      </p:pic>
    </p:spTree>
    <p:extLst>
      <p:ext uri="{BB962C8B-B14F-4D97-AF65-F5344CB8AC3E}">
        <p14:creationId xmlns:p14="http://schemas.microsoft.com/office/powerpoint/2010/main" val="2382564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0514D8-4EAF-4B4F-8F20-F4AEEB0F2FB7}"/>
              </a:ext>
            </a:extLst>
          </p:cNvPr>
          <p:cNvSpPr>
            <a:spLocks noGrp="1"/>
          </p:cNvSpPr>
          <p:nvPr>
            <p:ph type="title"/>
          </p:nvPr>
        </p:nvSpPr>
        <p:spPr>
          <a:xfrm>
            <a:off x="913795" y="965196"/>
            <a:ext cx="3153952" cy="1329769"/>
          </a:xfrm>
        </p:spPr>
        <p:txBody>
          <a:bodyPr>
            <a:normAutofit/>
          </a:bodyPr>
          <a:lstStyle/>
          <a:p>
            <a:pPr algn="l"/>
            <a:r>
              <a:rPr lang="en-IN" sz="2800"/>
              <a:t>Module Description</a:t>
            </a:r>
            <a:endParaRPr lang="en-US" sz="2800"/>
          </a:p>
        </p:txBody>
      </p:sp>
      <p:sp>
        <p:nvSpPr>
          <p:cNvPr id="3" name="Content Placeholder 2">
            <a:extLst>
              <a:ext uri="{FF2B5EF4-FFF2-40B4-BE49-F238E27FC236}">
                <a16:creationId xmlns:a16="http://schemas.microsoft.com/office/drawing/2014/main" id="{0516E0BB-D38D-4E0E-965D-315ACBA384B3}"/>
              </a:ext>
            </a:extLst>
          </p:cNvPr>
          <p:cNvSpPr>
            <a:spLocks noGrp="1"/>
          </p:cNvSpPr>
          <p:nvPr>
            <p:ph idx="1"/>
          </p:nvPr>
        </p:nvSpPr>
        <p:spPr>
          <a:xfrm>
            <a:off x="913796" y="2450353"/>
            <a:ext cx="3153952" cy="3340847"/>
          </a:xfrm>
        </p:spPr>
        <p:txBody>
          <a:bodyPr>
            <a:normAutofit/>
          </a:bodyPr>
          <a:lstStyle/>
          <a:p>
            <a:pPr marL="36900" indent="0">
              <a:buNone/>
            </a:pPr>
            <a:r>
              <a:rPr lang="en-IN" sz="1800"/>
              <a:t>3. Updating Faculty:</a:t>
            </a:r>
          </a:p>
          <a:p>
            <a:r>
              <a:rPr lang="en-IN" sz="1800">
                <a:effectLst/>
                <a:latin typeface="Adobe Fan Heiti Std B" panose="020B0700000000000000" pitchFamily="34" charset="-128"/>
                <a:ea typeface="Calibri" panose="020F0502020204030204" pitchFamily="34" charset="0"/>
                <a:cs typeface="Times New Roman" panose="02020603050405020304" pitchFamily="18" charset="0"/>
              </a:rPr>
              <a:t> In this type of module we are just removing old values and Placing new values that is updating. We are able to update  Employee id, employee name, employee department ,  Employee email, employee phone.</a:t>
            </a:r>
          </a:p>
          <a:p>
            <a:endParaRPr lang="en-US" sz="1800"/>
          </a:p>
        </p:txBody>
      </p:sp>
      <p:sp>
        <p:nvSpPr>
          <p:cNvPr id="11" name="Rectangle 10">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F13F7B-E0DA-4600-BA3F-25BAADE59447}"/>
              </a:ext>
            </a:extLst>
          </p:cNvPr>
          <p:cNvPicPr/>
          <p:nvPr/>
        </p:nvPicPr>
        <p:blipFill>
          <a:blip r:embed="rId3"/>
          <a:stretch>
            <a:fillRect/>
          </a:stretch>
        </p:blipFill>
        <p:spPr>
          <a:xfrm>
            <a:off x="5120640" y="1830529"/>
            <a:ext cx="5676236" cy="3050976"/>
          </a:xfrm>
          <a:prstGeom prst="rect">
            <a:avLst/>
          </a:prstGeom>
        </p:spPr>
      </p:pic>
    </p:spTree>
    <p:extLst>
      <p:ext uri="{BB962C8B-B14F-4D97-AF65-F5344CB8AC3E}">
        <p14:creationId xmlns:p14="http://schemas.microsoft.com/office/powerpoint/2010/main" val="30338188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{169526E5-BB52-4B93-A8DE-56135365FB7C}tf11665031_win32</Template>
  <TotalTime>69</TotalTime>
  <Words>449</Words>
  <Application>Microsoft Office PowerPoint</Application>
  <PresentationFormat>Widescreen</PresentationFormat>
  <Paragraphs>54</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Adobe Fan Heiti Std B</vt:lpstr>
      <vt:lpstr>Arial Nova</vt:lpstr>
      <vt:lpstr>Arial Nova Light</vt:lpstr>
      <vt:lpstr>Calibri</vt:lpstr>
      <vt:lpstr>Helvetica</vt:lpstr>
      <vt:lpstr>Wingdings 2</vt:lpstr>
      <vt:lpstr>SlateVTI</vt:lpstr>
      <vt:lpstr>EMPLOYEE ATTENDENCE MONITORING SYSTEM </vt:lpstr>
      <vt:lpstr>Contents</vt:lpstr>
      <vt:lpstr>Abstract</vt:lpstr>
      <vt:lpstr>Modules</vt:lpstr>
      <vt:lpstr>Modules Description</vt:lpstr>
      <vt:lpstr>Module Description</vt:lpstr>
      <vt:lpstr>Module Description</vt:lpstr>
      <vt:lpstr>Module Description</vt:lpstr>
      <vt:lpstr>Module Description</vt:lpstr>
      <vt:lpstr>Module Description</vt:lpstr>
      <vt:lpstr>Testing Approaches</vt:lpstr>
      <vt:lpstr>Testing Approaches</vt:lpstr>
      <vt:lpstr>Testing Approaches</vt:lpstr>
      <vt:lpstr>Testing Approaches</vt:lpstr>
      <vt:lpstr>Testing Approaches</vt:lpstr>
      <vt:lpstr>  Deployment details in any of the open source clouds (GitHub):   </vt:lpstr>
      <vt:lpstr>Teamates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ATTENDENCE MONITORING SYSTEM</dc:title>
  <dc:creator>170070223_</dc:creator>
  <cp:lastModifiedBy>170070223_</cp:lastModifiedBy>
  <cp:revision>6</cp:revision>
  <dcterms:created xsi:type="dcterms:W3CDTF">2021-06-23T12:55:10Z</dcterms:created>
  <dcterms:modified xsi:type="dcterms:W3CDTF">2021-06-23T14:04:59Z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